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2" r:id="rId3"/>
    <p:sldId id="260" r:id="rId4"/>
    <p:sldId id="261" r:id="rId5"/>
    <p:sldId id="263" r:id="rId6"/>
    <p:sldId id="257" r:id="rId7"/>
    <p:sldId id="258" r:id="rId8"/>
    <p:sldId id="259" r:id="rId9"/>
    <p:sldId id="272" r:id="rId10"/>
    <p:sldId id="27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6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8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3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9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31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6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11/22/23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31406-8D0E-4429-5C7B-1504E7F0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14" y="1482634"/>
            <a:ext cx="5928018" cy="3046798"/>
          </a:xfrm>
        </p:spPr>
        <p:txBody>
          <a:bodyPr>
            <a:normAutofit/>
          </a:bodyPr>
          <a:lstStyle/>
          <a:p>
            <a:pPr algn="l"/>
            <a:r>
              <a:rPr lang="cs-CZ" dirty="0" err="1">
                <a:solidFill>
                  <a:schemeClr val="bg1"/>
                </a:solidFill>
              </a:rPr>
              <a:t>eCMP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EC1E5-9DFF-E967-A55B-6A98CAE5B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14" y="4686300"/>
            <a:ext cx="5928018" cy="10572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800" dirty="0"/>
              <a:t>Metodika efektivního plánování stavební údržby</a:t>
            </a:r>
          </a:p>
          <a:p>
            <a:pPr algn="l"/>
            <a:r>
              <a:rPr lang="cs-CZ" sz="2800" dirty="0" err="1"/>
              <a:t>Effective</a:t>
            </a:r>
            <a:r>
              <a:rPr lang="cs-CZ" sz="2800" dirty="0"/>
              <a:t> </a:t>
            </a:r>
            <a:r>
              <a:rPr lang="cs-CZ" sz="2800" dirty="0" err="1"/>
              <a:t>Construction</a:t>
            </a:r>
            <a:r>
              <a:rPr lang="cs-CZ" sz="2800" dirty="0"/>
              <a:t> </a:t>
            </a:r>
            <a:r>
              <a:rPr lang="cs-CZ" sz="2800" dirty="0" err="1"/>
              <a:t>Maintenance</a:t>
            </a:r>
            <a:r>
              <a:rPr lang="cs-CZ" sz="2800" dirty="0"/>
              <a:t> </a:t>
            </a:r>
            <a:r>
              <a:rPr lang="cs-CZ" sz="2800" dirty="0" err="1"/>
              <a:t>Planning</a:t>
            </a:r>
            <a:endParaRPr lang="cs-CZ" sz="2800" dirty="0"/>
          </a:p>
        </p:txBody>
      </p:sp>
      <p:pic>
        <p:nvPicPr>
          <p:cNvPr id="25" name="Picture 3" descr="Barevná žárovka s obchodními ikonami">
            <a:extLst>
              <a:ext uri="{FF2B5EF4-FFF2-40B4-BE49-F238E27FC236}">
                <a16:creationId xmlns:a16="http://schemas.microsoft.com/office/drawing/2014/main" id="{2AF163B3-9623-5702-2BEB-AE98AE373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6" r="23819" b="-2"/>
          <a:stretch/>
        </p:blipFill>
        <p:spPr>
          <a:xfrm>
            <a:off x="20" y="736600"/>
            <a:ext cx="4657328" cy="5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ční grafy na tmavé obrazovce">
            <a:extLst>
              <a:ext uri="{FF2B5EF4-FFF2-40B4-BE49-F238E27FC236}">
                <a16:creationId xmlns:a16="http://schemas.microsoft.com/office/drawing/2014/main" id="{8BD53529-896B-AD07-F3CF-5E71F3C3E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4" r="31682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cs-CZ" sz="1800" dirty="0"/>
              <a:t>Varianta EASY: prvky, čas, peníze, výstupy</a:t>
            </a:r>
          </a:p>
          <a:p>
            <a:pPr marL="56007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na základě hrubých parametrů jako jsou celkové rozměry a typ objektu – orientační výsledky</a:t>
            </a:r>
          </a:p>
          <a:p>
            <a:pPr>
              <a:lnSpc>
                <a:spcPct val="91000"/>
              </a:lnSpc>
            </a:pPr>
            <a:r>
              <a:rPr lang="cs-CZ" sz="1800" dirty="0"/>
              <a:t>Varianta MEDIUM: prvky, čas, peníze, výstupy</a:t>
            </a:r>
          </a:p>
          <a:p>
            <a:pPr marL="56007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na základě projektové dokumentace a zevrubného stavu konstrukcí – přesnost odvislá od stavu projektové dokumentace</a:t>
            </a:r>
          </a:p>
          <a:p>
            <a:pPr>
              <a:lnSpc>
                <a:spcPct val="91000"/>
              </a:lnSpc>
            </a:pPr>
            <a:r>
              <a:rPr lang="cs-CZ" sz="1800" dirty="0"/>
              <a:t>Varianta COMPLEX: prvky, čas, peníze, výstupy</a:t>
            </a:r>
          </a:p>
          <a:p>
            <a:pPr marL="560070" lvl="1" indent="-28575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na základě skutečného zaměření konstrukcí, podrobné analýzy stavu konstrukčních prvků – přesné výsledky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2" y="0"/>
            <a:ext cx="10177509" cy="1701800"/>
          </a:xfrm>
        </p:spPr>
        <p:txBody>
          <a:bodyPr>
            <a:normAutofit/>
          </a:bodyPr>
          <a:lstStyle/>
          <a:p>
            <a:r>
              <a:rPr lang="cs-CZ" sz="6100" dirty="0"/>
              <a:t>Orientační nabídka</a:t>
            </a:r>
          </a:p>
        </p:txBody>
      </p:sp>
    </p:spTree>
    <p:extLst>
      <p:ext uri="{BB962C8B-B14F-4D97-AF65-F5344CB8AC3E}">
        <p14:creationId xmlns:p14="http://schemas.microsoft.com/office/powerpoint/2010/main" val="223548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Vysoké kancelářské budovy při pohledu zdola">
            <a:extLst>
              <a:ext uri="{FF2B5EF4-FFF2-40B4-BE49-F238E27FC236}">
                <a16:creationId xmlns:a16="http://schemas.microsoft.com/office/drawing/2014/main" id="{B29A0CB2-4AE0-5A67-13F7-1409C56BC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3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41" name="Rectangle 36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40E020-572B-FD2C-4C97-5E17E976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Celoživotní náklady stavby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DB6678-7A4D-8CAF-F25A-69CF20BD0EF9}"/>
              </a:ext>
            </a:extLst>
          </p:cNvPr>
          <p:cNvSpPr txBox="1"/>
          <p:nvPr/>
        </p:nvSpPr>
        <p:spPr>
          <a:xfrm>
            <a:off x="6677024" y="3071909"/>
            <a:ext cx="4924426" cy="27954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pc="50" dirty="0"/>
              <a:t>Nepoměr nákladů na p</a:t>
            </a:r>
            <a:r>
              <a:rPr lang="en-US" spc="50" dirty="0" err="1"/>
              <a:t>ořízení</a:t>
            </a:r>
            <a:r>
              <a:rPr lang="en-US" spc="50" dirty="0"/>
              <a:t> </a:t>
            </a:r>
            <a:r>
              <a:rPr lang="cs-CZ" spc="50" dirty="0"/>
              <a:t>vs.</a:t>
            </a:r>
            <a:r>
              <a:rPr lang="en-US" spc="50" dirty="0"/>
              <a:t> </a:t>
            </a:r>
            <a:r>
              <a:rPr lang="cs-CZ" b="1" spc="50" dirty="0"/>
              <a:t>p</a:t>
            </a:r>
            <a:r>
              <a:rPr lang="en-US" b="1" spc="50" dirty="0" err="1"/>
              <a:t>rovoz</a:t>
            </a:r>
            <a:r>
              <a:rPr lang="cs-CZ" b="1" spc="50" dirty="0"/>
              <a:t> </a:t>
            </a:r>
            <a:r>
              <a:rPr lang="cs-CZ" b="1" spc="50" dirty="0">
                <a:solidFill>
                  <a:srgbClr val="FF0000"/>
                </a:solidFill>
              </a:rPr>
              <a:t>roste každým rokem</a:t>
            </a:r>
          </a:p>
          <a:p>
            <a:pPr marL="342900" indent="-342900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pc="50" dirty="0"/>
              <a:t>Nepodcenit</a:t>
            </a:r>
            <a:r>
              <a:rPr lang="cs-CZ" b="1" spc="50" dirty="0"/>
              <a:t> provoz znamená vytvořit systém údržby a obnovy</a:t>
            </a:r>
          </a:p>
          <a:p>
            <a:pPr marL="342900" indent="-342900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b="1" spc="50" dirty="0"/>
              <a:t>Náklady na systém údržby a obnovy</a:t>
            </a:r>
          </a:p>
          <a:p>
            <a:pPr marL="800100" lvl="1" indent="-34290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spc="50" dirty="0">
                <a:solidFill>
                  <a:srgbClr val="FF0000"/>
                </a:solidFill>
              </a:rPr>
              <a:t>Minoritní</a:t>
            </a:r>
            <a:r>
              <a:rPr lang="cs-CZ" b="1" spc="50" dirty="0"/>
              <a:t> v porovnání s hodnotou stavby</a:t>
            </a:r>
          </a:p>
          <a:p>
            <a:pPr marL="800100" lvl="1" indent="-34290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spc="50" dirty="0">
                <a:solidFill>
                  <a:srgbClr val="FF0000"/>
                </a:solidFill>
              </a:rPr>
              <a:t>Minoritní </a:t>
            </a:r>
            <a:r>
              <a:rPr lang="cs-CZ" b="1" spc="50" dirty="0"/>
              <a:t>ve srovnání s náklady na provoz</a:t>
            </a:r>
            <a:endParaRPr lang="en-US" b="1" spc="50" dirty="0"/>
          </a:p>
        </p:txBody>
      </p:sp>
    </p:spTree>
    <p:extLst>
      <p:ext uri="{BB962C8B-B14F-4D97-AF65-F5344CB8AC3E}">
        <p14:creationId xmlns:p14="http://schemas.microsoft.com/office/powerpoint/2010/main" val="343844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Včasná údržba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867156" cy="3594100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Garantuje pravidelné sledování stavu </a:t>
            </a:r>
          </a:p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Generuje včasné požadavky na údržbu</a:t>
            </a:r>
          </a:p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Stanovuje plán nutných oprav</a:t>
            </a:r>
          </a:p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Zaručuje dostatek času na opravy – výběr dodavatele</a:t>
            </a:r>
          </a:p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Zamezuje nadbytečným nákladům</a:t>
            </a:r>
          </a:p>
          <a:p>
            <a:pPr marL="514350" indent="-51435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cs-CZ" sz="2000" dirty="0"/>
              <a:t>Prodlužuje životnost</a:t>
            </a:r>
          </a:p>
        </p:txBody>
      </p:sp>
      <p:pic>
        <p:nvPicPr>
          <p:cNvPr id="32" name="Picture 31" descr="Objektiv fotoaparátu">
            <a:extLst>
              <a:ext uri="{FF2B5EF4-FFF2-40B4-BE49-F238E27FC236}">
                <a16:creationId xmlns:a16="http://schemas.microsoft.com/office/drawing/2014/main" id="{5980722D-1A88-2793-2B36-43BE24F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r="32172" b="-1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cs-CZ" sz="5600" dirty="0"/>
              <a:t>Zanedbaná údržba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27A0AF-8B61-4F3B-57FF-033CEEA37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7" r="3830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Způsobuje rozsáhlejší a nákladnější investice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Snižuje životnost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Omezuje funkčnost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Zvyšuje riziko mimořádných událostí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Způsobuje přerušení provozu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Zvyšuje bezpečnostní riziko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Kazí estetický vzhled a hodnotu</a:t>
            </a:r>
          </a:p>
        </p:txBody>
      </p:sp>
    </p:spTree>
    <p:extLst>
      <p:ext uri="{BB962C8B-B14F-4D97-AF65-F5344CB8AC3E}">
        <p14:creationId xmlns:p14="http://schemas.microsoft.com/office/powerpoint/2010/main" val="15679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ometrické tvary na dřevěném pozadí">
            <a:extLst>
              <a:ext uri="{FF2B5EF4-FFF2-40B4-BE49-F238E27FC236}">
                <a16:creationId xmlns:a16="http://schemas.microsoft.com/office/drawing/2014/main" id="{62ED5D88-9A4B-5436-B218-32494664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2" b="130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5816E978-1809-4EE5-9DFC-90ECA301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C83A13-C01E-DFA6-4A76-FE4B24BE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2265729"/>
            <a:ext cx="10268712" cy="1550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 err="1">
                <a:solidFill>
                  <a:srgbClr val="FFFFFF"/>
                </a:solidFill>
              </a:rPr>
              <a:t>máme</a:t>
            </a:r>
            <a:r>
              <a:rPr lang="en-US" sz="8800" dirty="0">
                <a:solidFill>
                  <a:srgbClr val="FFFFFF"/>
                </a:solidFill>
              </a:rPr>
              <a:t> </a:t>
            </a:r>
            <a:r>
              <a:rPr lang="en-US" sz="8800" dirty="0" err="1">
                <a:solidFill>
                  <a:srgbClr val="FFFFFF"/>
                </a:solidFill>
              </a:rPr>
              <a:t>řešení</a:t>
            </a:r>
            <a:endParaRPr lang="en-US" sz="8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0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cs-CZ" sz="4600" dirty="0">
                <a:solidFill>
                  <a:schemeClr val="tx1"/>
                </a:solidFill>
              </a:rPr>
              <a:t>I. 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t">
            <a:normAutofit fontScale="70000" lnSpcReduction="20000"/>
          </a:bodyPr>
          <a:lstStyle/>
          <a:p>
            <a:pPr marL="514350" indent="-514350">
              <a:lnSpc>
                <a:spcPct val="91000"/>
              </a:lnSpc>
              <a:buFont typeface="+mj-lt"/>
              <a:buAutoNum type="romanUcPeriod"/>
            </a:pPr>
            <a:r>
              <a:rPr lang="cs-CZ" sz="2400" dirty="0"/>
              <a:t>Prohlídky stavebních konstrukcí (PSK)</a:t>
            </a:r>
          </a:p>
          <a:p>
            <a:pPr marL="514350" indent="-514350">
              <a:lnSpc>
                <a:spcPct val="91000"/>
              </a:lnSpc>
              <a:buFont typeface="+mj-lt"/>
              <a:buAutoNum type="romanUcPeriod"/>
            </a:pPr>
            <a:r>
              <a:rPr lang="cs-CZ" sz="2400" dirty="0"/>
              <a:t>Hodnocení technického stavu konstrukcí </a:t>
            </a:r>
          </a:p>
          <a:p>
            <a:pPr marL="514350" indent="-514350">
              <a:lnSpc>
                <a:spcPct val="91000"/>
              </a:lnSpc>
              <a:buFont typeface="+mj-lt"/>
              <a:buAutoNum type="romanUcPeriod"/>
            </a:pPr>
            <a:r>
              <a:rPr lang="cs-CZ" sz="2400" dirty="0"/>
              <a:t>Metodika pro PSK </a:t>
            </a:r>
          </a:p>
          <a:p>
            <a:pPr marL="788670" lvl="1" indent="-514350"/>
            <a:r>
              <a:rPr lang="cs-CZ" sz="2000" dirty="0"/>
              <a:t>Souhrn konstrukčních prvků</a:t>
            </a:r>
          </a:p>
          <a:p>
            <a:pPr marL="788670" lvl="1" indent="-514350"/>
            <a:r>
              <a:rPr lang="cs-CZ" sz="2000" dirty="0"/>
              <a:t>Životnost konstrukčních prvků</a:t>
            </a:r>
          </a:p>
          <a:p>
            <a:pPr marL="788670" lvl="1" indent="-514350"/>
            <a:r>
              <a:rPr lang="cs-CZ" sz="2000" dirty="0"/>
              <a:t>Cykly údržby konstrukčních prvků</a:t>
            </a:r>
          </a:p>
          <a:p>
            <a:pPr marL="788670" lvl="1" indent="-514350"/>
            <a:r>
              <a:rPr lang="cs-CZ" sz="2000" dirty="0"/>
              <a:t>Náklady na údržbu konstrukčních prvků</a:t>
            </a:r>
          </a:p>
          <a:p>
            <a:pPr marL="788670" lvl="1" indent="-514350"/>
            <a:r>
              <a:rPr lang="cs-CZ" sz="2000" dirty="0"/>
              <a:t>Náklady na obnovu konstrukčních prvků</a:t>
            </a:r>
          </a:p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è"/>
            </a:pPr>
            <a:r>
              <a:rPr lang="cs-CZ" sz="2400" dirty="0"/>
              <a:t>do 2 měsíců</a:t>
            </a:r>
          </a:p>
          <a:p>
            <a:pPr marL="342900" indent="-342900">
              <a:lnSpc>
                <a:spcPct val="91000"/>
              </a:lnSpc>
              <a:buFont typeface="Wingdings" panose="05000000000000000000" pitchFamily="2" charset="2"/>
              <a:buChar char="è"/>
            </a:pPr>
            <a:r>
              <a:rPr lang="cs-CZ" sz="2400" dirty="0"/>
              <a:t> v případě skenování do </a:t>
            </a:r>
            <a:r>
              <a:rPr lang="cs-CZ" sz="2400" dirty="0">
                <a:solidFill>
                  <a:srgbClr val="FF0000"/>
                </a:solidFill>
              </a:rPr>
              <a:t>X</a:t>
            </a:r>
            <a:r>
              <a:rPr lang="cs-CZ" sz="2400" dirty="0"/>
              <a:t> měsíců </a:t>
            </a:r>
          </a:p>
        </p:txBody>
      </p:sp>
      <p:pic>
        <p:nvPicPr>
          <p:cNvPr id="7" name="Picture 4" descr="FloorPlan na tabulce">
            <a:extLst>
              <a:ext uri="{FF2B5EF4-FFF2-40B4-BE49-F238E27FC236}">
                <a16:creationId xmlns:a16="http://schemas.microsoft.com/office/drawing/2014/main" id="{1AADF4AF-07A4-FD9B-EA87-CBBC21E2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4" r="15433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cs-CZ" dirty="0"/>
              <a:t>II. Stavební část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líky papírování">
            <a:extLst>
              <a:ext uri="{FF2B5EF4-FFF2-40B4-BE49-F238E27FC236}">
                <a16:creationId xmlns:a16="http://schemas.microsoft.com/office/drawing/2014/main" id="{6DEA399D-ADC7-200A-CE8B-88AF433C1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6" r="5980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7664652" cy="3317875"/>
          </a:xfrm>
        </p:spPr>
        <p:txBody>
          <a:bodyPr anchor="ctr"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Databáze 230 konstrukčních a 71 sanačních prací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Stanovení předpokládané životnosti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Stanovení nákladů na údržbu a obnovu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Možnost zpracování nových </a:t>
            </a:r>
            <a:r>
              <a:rPr lang="cs-CZ" dirty="0" err="1"/>
              <a:t>mikrorozpočtů</a:t>
            </a:r>
            <a:r>
              <a:rPr lang="cs-CZ" dirty="0"/>
              <a:t> (kalkulace položek)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Vazba položek na normativní cenovou základnu – aktualizace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Interval provádění údržby vč. nákladů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cs-CZ" dirty="0"/>
              <a:t>do 2 měsíců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cs-CZ" dirty="0"/>
              <a:t>v případě nových položek do 4 měsíců</a:t>
            </a:r>
          </a:p>
        </p:txBody>
      </p:sp>
    </p:spTree>
    <p:extLst>
      <p:ext uri="{BB962C8B-B14F-4D97-AF65-F5344CB8AC3E}">
        <p14:creationId xmlns:p14="http://schemas.microsoft.com/office/powerpoint/2010/main" val="388184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cs-CZ" sz="3600" dirty="0"/>
              <a:t>III. ECMP </a:t>
            </a:r>
            <a:br>
              <a:rPr lang="cs-CZ" sz="3600" dirty="0"/>
            </a:br>
            <a:r>
              <a:rPr lang="cs-CZ" sz="3600" dirty="0"/>
              <a:t>(efektivní plánování stavební údržby)</a:t>
            </a:r>
          </a:p>
        </p:txBody>
      </p:sp>
      <p:pic>
        <p:nvPicPr>
          <p:cNvPr id="4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18573191-9984-4F62-61E0-C955B8B8F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3" r="6692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Návrh systému údržby a obnovy</a:t>
            </a:r>
          </a:p>
          <a:p>
            <a:pPr marL="788670" lvl="1" indent="-514350">
              <a:buFont typeface="+mj-lt"/>
              <a:buAutoNum type="romanUcPeriod"/>
            </a:pPr>
            <a:r>
              <a:rPr lang="cs-CZ" dirty="0"/>
              <a:t>Pro zachování technického stavu</a:t>
            </a:r>
          </a:p>
          <a:p>
            <a:pPr marL="788670" lvl="1" indent="-514350">
              <a:buFont typeface="+mj-lt"/>
              <a:buAutoNum type="romanUcPeriod"/>
            </a:pPr>
            <a:r>
              <a:rPr lang="cs-CZ" dirty="0"/>
              <a:t>Na úrovni konstrukčních prvků</a:t>
            </a:r>
          </a:p>
          <a:p>
            <a:pPr marL="788670" lvl="1" indent="-514350">
              <a:buFont typeface="+mj-lt"/>
              <a:buAutoNum type="romanUcPeriod"/>
            </a:pPr>
            <a:r>
              <a:rPr lang="cs-CZ" dirty="0"/>
              <a:t>Optimalizace nákladů 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Průvodní zpráva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Reporty a metodiky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>
                <a:solidFill>
                  <a:srgbClr val="FF0000"/>
                </a:solidFill>
              </a:rPr>
              <a:t>Podklady pro CAFM</a:t>
            </a:r>
          </a:p>
          <a:p>
            <a:r>
              <a:rPr lang="cs-CZ" sz="2800" dirty="0"/>
              <a:t>-&gt; do 5 měsíců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9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nční grafy na tmavé obrazovce">
            <a:extLst>
              <a:ext uri="{FF2B5EF4-FFF2-40B4-BE49-F238E27FC236}">
                <a16:creationId xmlns:a16="http://schemas.microsoft.com/office/drawing/2014/main" id="{8BD53529-896B-AD07-F3CF-5E71F3C3E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4" r="31682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B985-497B-312C-9DBB-656F92F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Podklady – zachycení aktuálního stavu</a:t>
            </a:r>
          </a:p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Zpracování – PSK + ECMP</a:t>
            </a:r>
          </a:p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Výstupy – plán údržby a obnovy, riziková analýza</a:t>
            </a:r>
          </a:p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Cena</a:t>
            </a:r>
          </a:p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Čas</a:t>
            </a:r>
          </a:p>
          <a:p>
            <a:pPr marL="514350" indent="-514350">
              <a:lnSpc>
                <a:spcPct val="91000"/>
              </a:lnSpc>
              <a:buFont typeface="+mj-lt"/>
              <a:buAutoNum type="arabicPeriod"/>
            </a:pPr>
            <a:r>
              <a:rPr lang="cs-CZ" sz="1800" dirty="0"/>
              <a:t>Využití/přesnost oproti ručnímu zpracování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85AA-9869-7940-C623-5E86A62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2" y="0"/>
            <a:ext cx="10177509" cy="1701800"/>
          </a:xfrm>
        </p:spPr>
        <p:txBody>
          <a:bodyPr>
            <a:normAutofit/>
          </a:bodyPr>
          <a:lstStyle/>
          <a:p>
            <a:r>
              <a:rPr lang="cs-CZ" sz="6100" dirty="0"/>
              <a:t>Případová studie: fara</a:t>
            </a:r>
          </a:p>
        </p:txBody>
      </p:sp>
    </p:spTree>
    <p:extLst>
      <p:ext uri="{BB962C8B-B14F-4D97-AF65-F5344CB8AC3E}">
        <p14:creationId xmlns:p14="http://schemas.microsoft.com/office/powerpoint/2010/main" val="1189279442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349</Words>
  <Application>Microsoft Macintosh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Franklin Gothic Demi Cond</vt:lpstr>
      <vt:lpstr>Franklin Gothic Medium</vt:lpstr>
      <vt:lpstr>Wingdings</vt:lpstr>
      <vt:lpstr>JuxtaposeVTI</vt:lpstr>
      <vt:lpstr>eCMP</vt:lpstr>
      <vt:lpstr>Celoživotní náklady stavby</vt:lpstr>
      <vt:lpstr>Včasná údržba</vt:lpstr>
      <vt:lpstr>Zanedbaná údržba</vt:lpstr>
      <vt:lpstr>máme řešení</vt:lpstr>
      <vt:lpstr>I. příprava</vt:lpstr>
      <vt:lpstr>II. Stavební část </vt:lpstr>
      <vt:lpstr>III. ECMP  (efektivní plánování stavební údržby)</vt:lpstr>
      <vt:lpstr>Případová studie: fara</vt:lpstr>
      <vt:lpstr>Orientační nabídka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ePCM</dc:title>
  <dc:creator>Kováčiková Michaela, Ing.</dc:creator>
  <cp:lastModifiedBy>Milan Moravec</cp:lastModifiedBy>
  <cp:revision>10</cp:revision>
  <dcterms:created xsi:type="dcterms:W3CDTF">2023-11-21T12:34:29Z</dcterms:created>
  <dcterms:modified xsi:type="dcterms:W3CDTF">2023-11-22T17:15:48Z</dcterms:modified>
</cp:coreProperties>
</file>